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5"/>
  </p:notesMasterIdLst>
  <p:sldIdLst>
    <p:sldId id="256" r:id="rId2"/>
    <p:sldId id="270" r:id="rId3"/>
    <p:sldId id="257" r:id="rId4"/>
    <p:sldId id="258" r:id="rId5"/>
    <p:sldId id="269" r:id="rId6"/>
    <p:sldId id="260" r:id="rId7"/>
    <p:sldId id="265" r:id="rId8"/>
    <p:sldId id="261" r:id="rId9"/>
    <p:sldId id="267" r:id="rId10"/>
    <p:sldId id="266" r:id="rId11"/>
    <p:sldId id="268" r:id="rId12"/>
    <p:sldId id="263" r:id="rId13"/>
    <p:sldId id="264" r:id="rId14"/>
  </p:sldIdLst>
  <p:sldSz cx="9144000" cy="5143500" type="screen16x9"/>
  <p:notesSz cx="6858000" cy="9144000"/>
  <p:embeddedFontLst>
    <p:embeddedFont>
      <p:font typeface="Lato" panose="020B0604020202020204" charset="0"/>
      <p:regular r:id="rId16"/>
      <p:bold r:id="rId17"/>
      <p:italic r:id="rId18"/>
      <p:boldItalic r:id="rId19"/>
    </p:embeddedFont>
    <p:embeddedFont>
      <p:font typeface="Montserrat"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6379380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315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1551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88741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3675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20185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f96f5393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67493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94543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6" r:id="rId4"/>
    <p:sldLayoutId id="2147483657" r:id="rId5"/>
    <p:sldLayoutId id="2147483659" r:id="rId6"/>
    <p:sldLayoutId id="2147483660" r:id="rId7"/>
    <p:sldLayoutId id="2147483661" r:id="rId8"/>
    <p:sldLayoutId id="2147483662"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s://www.arduino.cc/reference/en/libraries/timerone/" TargetMode="External"/><Relationship Id="rId3" Type="http://schemas.openxmlformats.org/officeDocument/2006/relationships/hyperlink" Target="https://www.civil.iitb.ac.in/tvm/nptel/576_VAS/web/web.html#x1-60002.3" TargetMode="External"/><Relationship Id="rId7" Type="http://schemas.openxmlformats.org/officeDocument/2006/relationships/hyperlink" Target="https://www.youtube.com/watch?v=nbs97LQanHc"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wokwi.com/arduino/libraries/demo/blink" TargetMode="External"/><Relationship Id="rId5" Type="http://schemas.openxmlformats.org/officeDocument/2006/relationships/hyperlink" Target="https://github.com/mahadi18/Density-Based-Traffic-Light-Control-System" TargetMode="External"/><Relationship Id="rId4" Type="http://schemas.openxmlformats.org/officeDocument/2006/relationships/hyperlink" Target="https://www.electronicshub.org/density-based-traffic-signal-system-using-microcontroller/" TargetMode="External"/><Relationship Id="rId9" Type="http://schemas.openxmlformats.org/officeDocument/2006/relationships/hyperlink" Target="https://www.youtube.com/watch?v=-saXw1EipX0"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17"/>
          <p:cNvPicPr preferRelativeResize="0"/>
          <p:nvPr/>
        </p:nvPicPr>
        <p:blipFill rotWithShape="1">
          <a:blip r:embed="rId3">
            <a:alphaModFix/>
          </a:blip>
          <a:srcRect t="-20438" r="-20438"/>
          <a:stretch/>
        </p:blipFill>
        <p:spPr>
          <a:xfrm>
            <a:off x="2476950" y="1367714"/>
            <a:ext cx="4430625" cy="1761574"/>
          </a:xfrm>
          <a:prstGeom prst="rect">
            <a:avLst/>
          </a:prstGeom>
          <a:noFill/>
          <a:ln>
            <a:noFill/>
          </a:ln>
        </p:spPr>
      </p:pic>
      <p:sp>
        <p:nvSpPr>
          <p:cNvPr id="229" name="Google Shape;229;p17"/>
          <p:cNvSpPr txBox="1"/>
          <p:nvPr/>
        </p:nvSpPr>
        <p:spPr>
          <a:xfrm>
            <a:off x="4726425" y="3273100"/>
            <a:ext cx="3000000" cy="1543469"/>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GB" dirty="0">
                <a:solidFill>
                  <a:schemeClr val="lt1"/>
                </a:solidFill>
              </a:rPr>
              <a:t>Name: </a:t>
            </a:r>
            <a:r>
              <a:rPr lang="en-GB" dirty="0" smtClean="0">
                <a:solidFill>
                  <a:schemeClr val="lt1"/>
                </a:solidFill>
              </a:rPr>
              <a:t> </a:t>
            </a:r>
            <a:r>
              <a:rPr lang="en-GB" dirty="0" err="1" smtClean="0">
                <a:solidFill>
                  <a:schemeClr val="lt1"/>
                </a:solidFill>
              </a:rPr>
              <a:t>Archisman</a:t>
            </a:r>
            <a:r>
              <a:rPr lang="en-GB" dirty="0" smtClean="0">
                <a:solidFill>
                  <a:schemeClr val="lt1"/>
                </a:solidFill>
              </a:rPr>
              <a:t> Roy </a:t>
            </a:r>
            <a:endParaRPr dirty="0">
              <a:solidFill>
                <a:schemeClr val="lt1"/>
              </a:solidFill>
            </a:endParaRPr>
          </a:p>
          <a:p>
            <a:pPr marL="0" lvl="0" indent="0" algn="l" rtl="0">
              <a:lnSpc>
                <a:spcPct val="115000"/>
              </a:lnSpc>
              <a:spcBef>
                <a:spcPts val="1200"/>
              </a:spcBef>
              <a:spcAft>
                <a:spcPts val="0"/>
              </a:spcAft>
              <a:buNone/>
            </a:pPr>
            <a:r>
              <a:rPr lang="en-GB" dirty="0" err="1">
                <a:solidFill>
                  <a:schemeClr val="lt1"/>
                </a:solidFill>
              </a:rPr>
              <a:t>Admn</a:t>
            </a:r>
            <a:r>
              <a:rPr lang="en-GB" dirty="0">
                <a:solidFill>
                  <a:schemeClr val="lt1"/>
                </a:solidFill>
              </a:rPr>
              <a:t> no</a:t>
            </a:r>
            <a:r>
              <a:rPr lang="en-GB" dirty="0" smtClean="0">
                <a:solidFill>
                  <a:schemeClr val="lt1"/>
                </a:solidFill>
              </a:rPr>
              <a:t>. :  21JE0152</a:t>
            </a:r>
            <a:endParaRPr dirty="0">
              <a:solidFill>
                <a:schemeClr val="lt1"/>
              </a:solidFill>
            </a:endParaRPr>
          </a:p>
          <a:p>
            <a:pPr marL="0" lvl="0" indent="0" algn="l" rtl="0">
              <a:lnSpc>
                <a:spcPct val="115000"/>
              </a:lnSpc>
              <a:spcBef>
                <a:spcPts val="1200"/>
              </a:spcBef>
              <a:spcAft>
                <a:spcPts val="1200"/>
              </a:spcAft>
              <a:buNone/>
            </a:pPr>
            <a:r>
              <a:rPr lang="en-GB" dirty="0">
                <a:solidFill>
                  <a:schemeClr val="lt1"/>
                </a:solidFill>
              </a:rPr>
              <a:t>Problem Statement No. </a:t>
            </a:r>
            <a:r>
              <a:rPr lang="en-GB" dirty="0" smtClean="0">
                <a:solidFill>
                  <a:schemeClr val="lt1"/>
                </a:solidFill>
              </a:rPr>
              <a:t> : 1B</a:t>
            </a:r>
            <a:endParaRPr dirty="0">
              <a:solidFill>
                <a:schemeClr val="lt1"/>
              </a:solidFill>
            </a:endParaRPr>
          </a:p>
        </p:txBody>
      </p:sp>
      <p:sp>
        <p:nvSpPr>
          <p:cNvPr id="230" name="Google Shape;230;p17"/>
          <p:cNvSpPr txBox="1"/>
          <p:nvPr/>
        </p:nvSpPr>
        <p:spPr>
          <a:xfrm>
            <a:off x="6217700" y="1743875"/>
            <a:ext cx="23535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Times New Roman"/>
                <a:ea typeface="Times New Roman"/>
                <a:cs typeface="Times New Roman"/>
                <a:sym typeface="Times New Roman"/>
              </a:rPr>
              <a:t>BOTASTRA </a:t>
            </a:r>
            <a:r>
              <a:rPr lang="en-GB" sz="1600">
                <a:solidFill>
                  <a:schemeClr val="lt1"/>
                </a:solidFill>
                <a:latin typeface="Times New Roman"/>
                <a:ea typeface="Times New Roman"/>
                <a:cs typeface="Times New Roman"/>
                <a:sym typeface="Times New Roman"/>
              </a:rPr>
              <a:t>presents</a:t>
            </a:r>
            <a:endParaRPr sz="1600">
              <a:solidFill>
                <a:schemeClr val="lt1"/>
              </a:solidFill>
              <a:latin typeface="Times New Roman"/>
              <a:ea typeface="Times New Roman"/>
              <a:cs typeface="Times New Roman"/>
              <a:sym typeface="Times New Roman"/>
            </a:endParaRPr>
          </a:p>
        </p:txBody>
      </p:sp>
      <p:sp>
        <p:nvSpPr>
          <p:cNvPr id="231" name="Google Shape;231;p17"/>
          <p:cNvSpPr txBox="1"/>
          <p:nvPr/>
        </p:nvSpPr>
        <p:spPr>
          <a:xfrm>
            <a:off x="6217700" y="2390375"/>
            <a:ext cx="26412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600" b="1" u="sng">
                <a:solidFill>
                  <a:schemeClr val="lt1"/>
                </a:solidFill>
                <a:latin typeface="Lato"/>
                <a:ea typeface="Lato"/>
                <a:cs typeface="Lato"/>
                <a:sym typeface="Lato"/>
              </a:rPr>
              <a:t>Pitch-a-bot</a:t>
            </a:r>
            <a:endParaRPr sz="3600" b="1" u="sng">
              <a:solidFill>
                <a:schemeClr val="lt1"/>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7500" y="393750"/>
            <a:ext cx="5948948" cy="665029"/>
          </a:xfrm>
        </p:spPr>
        <p:txBody>
          <a:bodyPr/>
          <a:lstStyle/>
          <a:p>
            <a:r>
              <a:rPr lang="en-GB" dirty="0"/>
              <a:t>TAKEAWAY AND RESOURCES </a:t>
            </a:r>
            <a:endParaRPr lang="en-IN" dirty="0"/>
          </a:p>
        </p:txBody>
      </p:sp>
      <p:sp>
        <p:nvSpPr>
          <p:cNvPr id="3" name="Text Placeholder 2"/>
          <p:cNvSpPr>
            <a:spLocks noGrp="1"/>
          </p:cNvSpPr>
          <p:nvPr>
            <p:ph type="body" idx="1"/>
          </p:nvPr>
        </p:nvSpPr>
        <p:spPr>
          <a:xfrm>
            <a:off x="1249374" y="1058779"/>
            <a:ext cx="6815222" cy="3575727"/>
          </a:xfrm>
        </p:spPr>
        <p:txBody>
          <a:bodyPr/>
          <a:lstStyle/>
          <a:p>
            <a:pPr marL="146050" indent="0">
              <a:buNone/>
            </a:pPr>
            <a:r>
              <a:rPr lang="en-US" dirty="0" smtClean="0"/>
              <a:t>First of all I would like to thank my Seniors for giving  me this opportunity to make this exciting project. There are a lot of takeaways from this project. I have learned how exactly the traffic signals work not only in India but also in foreign countries like the US and the Netherlands. I have also gained knowledge about the various sensors and their functions .</a:t>
            </a:r>
          </a:p>
          <a:p>
            <a:pPr marL="146050" indent="0">
              <a:buNone/>
            </a:pPr>
            <a:r>
              <a:rPr lang="en-US" dirty="0" smtClean="0"/>
              <a:t>I have also learned programming in Arduino and some of its basic functions .</a:t>
            </a:r>
          </a:p>
          <a:p>
            <a:pPr marL="146050" indent="0">
              <a:buNone/>
            </a:pPr>
            <a:endParaRPr lang="en-US" dirty="0"/>
          </a:p>
          <a:p>
            <a:pPr marL="146050" indent="0">
              <a:buNone/>
            </a:pPr>
            <a:r>
              <a:rPr lang="en-IN" dirty="0" smtClean="0"/>
              <a:t>One of the problems I faced during the making of this project was making the circuit diagram as I have never worked with Fritzing before. I had to go through a lot of resources available on the internet to finally be able to design it.</a:t>
            </a:r>
          </a:p>
          <a:p>
            <a:pPr marL="146050" indent="0">
              <a:buNone/>
            </a:pPr>
            <a:endParaRPr lang="en-IN" dirty="0" smtClean="0"/>
          </a:p>
          <a:p>
            <a:pPr marL="146050" indent="0">
              <a:buNone/>
            </a:pPr>
            <a:r>
              <a:rPr lang="en-IN" dirty="0" smtClean="0"/>
              <a:t>The next problem I faced was the logic part of the code . In this project I used a four lane intersection with 4 different signals.  Initially my idea was to selectively assign “Red” signal to each of the lanes for the more efficient flow of traffic but there were a lot of (if-else) conditions to be imposed making the program lengthy .</a:t>
            </a:r>
          </a:p>
          <a:p>
            <a:pPr marL="146050" indent="0">
              <a:buNone/>
            </a:pPr>
            <a:endParaRPr lang="en-IN" dirty="0" smtClean="0"/>
          </a:p>
          <a:p>
            <a:pPr marL="146050" indent="0">
              <a:buNone/>
            </a:pPr>
            <a:r>
              <a:rPr lang="en-IN" dirty="0" smtClean="0"/>
              <a:t>However , this will be one of the developments I want to make in this project in the future,</a:t>
            </a:r>
          </a:p>
          <a:p>
            <a:pPr marL="146050" indent="0">
              <a:buNone/>
            </a:pPr>
            <a:endParaRPr lang="en-IN" dirty="0"/>
          </a:p>
        </p:txBody>
      </p:sp>
    </p:spTree>
    <p:extLst>
      <p:ext uri="{BB962C8B-B14F-4D97-AF65-F5344CB8AC3E}">
        <p14:creationId xmlns:p14="http://schemas.microsoft.com/office/powerpoint/2010/main" val="21148411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7499" y="318123"/>
            <a:ext cx="5007047" cy="616903"/>
          </a:xfrm>
        </p:spPr>
        <p:txBody>
          <a:bodyPr/>
          <a:lstStyle/>
          <a:p>
            <a:r>
              <a:rPr lang="en-IN" dirty="0" smtClean="0"/>
              <a:t>Prospect</a:t>
            </a:r>
            <a:endParaRPr lang="en-IN" dirty="0"/>
          </a:p>
        </p:txBody>
      </p:sp>
      <p:sp>
        <p:nvSpPr>
          <p:cNvPr id="3" name="Text Placeholder 2"/>
          <p:cNvSpPr>
            <a:spLocks noGrp="1"/>
          </p:cNvSpPr>
          <p:nvPr>
            <p:ph type="body" idx="1"/>
          </p:nvPr>
        </p:nvSpPr>
        <p:spPr>
          <a:xfrm>
            <a:off x="1049992" y="852524"/>
            <a:ext cx="7640245" cy="4049485"/>
          </a:xfrm>
        </p:spPr>
        <p:txBody>
          <a:bodyPr/>
          <a:lstStyle/>
          <a:p>
            <a:r>
              <a:rPr lang="en-IN" dirty="0" smtClean="0"/>
              <a:t>Sensors  :</a:t>
            </a:r>
          </a:p>
          <a:p>
            <a:pPr marL="146050" indent="0">
              <a:buNone/>
            </a:pPr>
            <a:r>
              <a:rPr lang="en-IN" dirty="0"/>
              <a:t> </a:t>
            </a:r>
            <a:r>
              <a:rPr lang="en-IN" dirty="0" smtClean="0"/>
              <a:t>         1.   Active IR sensors would replace Ultrasonic sensors as it </a:t>
            </a:r>
            <a:r>
              <a:rPr lang="en-US" dirty="0"/>
              <a:t>provide count, presence, speed, </a:t>
            </a:r>
            <a:r>
              <a:rPr lang="en-US" dirty="0" smtClean="0"/>
              <a:t>       </a:t>
            </a:r>
          </a:p>
          <a:p>
            <a:pPr marL="146050" indent="0">
              <a:buNone/>
            </a:pPr>
            <a:r>
              <a:rPr lang="en-US" dirty="0"/>
              <a:t> </a:t>
            </a:r>
            <a:r>
              <a:rPr lang="en-US" dirty="0" smtClean="0"/>
              <a:t>                and </a:t>
            </a:r>
            <a:r>
              <a:rPr lang="en-US" dirty="0"/>
              <a:t>occupancy data in both night and day operation. The laser diode type can also be used for </a:t>
            </a:r>
            <a:r>
              <a:rPr lang="en-US" dirty="0" smtClean="0"/>
              <a:t>          </a:t>
            </a:r>
          </a:p>
          <a:p>
            <a:pPr marL="146050" indent="0">
              <a:buNone/>
            </a:pPr>
            <a:r>
              <a:rPr lang="en-US" dirty="0"/>
              <a:t> </a:t>
            </a:r>
            <a:r>
              <a:rPr lang="en-US" dirty="0" smtClean="0"/>
              <a:t>                vehicle </a:t>
            </a:r>
            <a:r>
              <a:rPr lang="en-US" dirty="0"/>
              <a:t>classification because it provides vehicle profile and shape data</a:t>
            </a:r>
            <a:r>
              <a:rPr lang="en-US" dirty="0" smtClean="0"/>
              <a:t>.</a:t>
            </a:r>
          </a:p>
          <a:p>
            <a:pPr marL="146050" indent="0">
              <a:buNone/>
            </a:pPr>
            <a:r>
              <a:rPr lang="en-US" dirty="0"/>
              <a:t> </a:t>
            </a:r>
            <a:r>
              <a:rPr lang="en-US" dirty="0" smtClean="0"/>
              <a:t>     </a:t>
            </a:r>
          </a:p>
          <a:p>
            <a:pPr marL="146050" indent="0">
              <a:buNone/>
            </a:pPr>
            <a:r>
              <a:rPr lang="en-US" dirty="0"/>
              <a:t> </a:t>
            </a:r>
            <a:r>
              <a:rPr lang="en-US" dirty="0" smtClean="0"/>
              <a:t>         2.  Video Image Processors(VIP</a:t>
            </a:r>
            <a:r>
              <a:rPr lang="en-US" dirty="0"/>
              <a:t>) </a:t>
            </a:r>
            <a:r>
              <a:rPr lang="en-US" dirty="0" smtClean="0"/>
              <a:t>:  A </a:t>
            </a:r>
            <a:r>
              <a:rPr lang="en-US" dirty="0"/>
              <a:t>video image processor (VIP) is a combination of hardware and </a:t>
            </a:r>
            <a:r>
              <a:rPr lang="en-US" dirty="0" smtClean="0"/>
              <a:t> </a:t>
            </a:r>
          </a:p>
          <a:p>
            <a:pPr marL="146050" indent="0">
              <a:buNone/>
            </a:pPr>
            <a:r>
              <a:rPr lang="en-US" dirty="0"/>
              <a:t> </a:t>
            </a:r>
            <a:r>
              <a:rPr lang="en-US" dirty="0" smtClean="0"/>
              <a:t>               software </a:t>
            </a:r>
            <a:r>
              <a:rPr lang="en-US" dirty="0"/>
              <a:t>which extracts desired information from data provided by an imaging sensor. This </a:t>
            </a:r>
            <a:endParaRPr lang="en-US" dirty="0" smtClean="0"/>
          </a:p>
          <a:p>
            <a:pPr marL="146050" indent="0">
              <a:buNone/>
            </a:pPr>
            <a:r>
              <a:rPr lang="en-US" dirty="0"/>
              <a:t> </a:t>
            </a:r>
            <a:r>
              <a:rPr lang="en-US" dirty="0" smtClean="0"/>
              <a:t>               imaging </a:t>
            </a:r>
            <a:r>
              <a:rPr lang="en-US" dirty="0"/>
              <a:t>sensor can be a conventional TV camera or an infrared camera. A VIP can detect speed, </a:t>
            </a:r>
            <a:endParaRPr lang="en-US" dirty="0" smtClean="0"/>
          </a:p>
          <a:p>
            <a:pPr marL="146050" indent="0">
              <a:buNone/>
            </a:pPr>
            <a:r>
              <a:rPr lang="en-US" dirty="0"/>
              <a:t> </a:t>
            </a:r>
            <a:r>
              <a:rPr lang="en-US" dirty="0" smtClean="0"/>
              <a:t>               occupancy</a:t>
            </a:r>
            <a:r>
              <a:rPr lang="en-US" dirty="0"/>
              <a:t>, count, and presence</a:t>
            </a:r>
            <a:r>
              <a:rPr lang="en-US" dirty="0" smtClean="0"/>
              <a:t>.</a:t>
            </a:r>
          </a:p>
          <a:p>
            <a:pPr marL="146050" indent="0">
              <a:buNone/>
            </a:pPr>
            <a:endParaRPr lang="en-US" dirty="0" smtClean="0"/>
          </a:p>
          <a:p>
            <a:r>
              <a:rPr lang="en-US" dirty="0" smtClean="0"/>
              <a:t>AI/ML :</a:t>
            </a:r>
          </a:p>
          <a:p>
            <a:pPr marL="146050" indent="0">
              <a:buNone/>
            </a:pPr>
            <a:r>
              <a:rPr lang="en-US" dirty="0"/>
              <a:t> </a:t>
            </a:r>
            <a:r>
              <a:rPr lang="en-US" dirty="0" smtClean="0"/>
              <a:t>          1.  This project can be extended to a larger scale by interconnecting successive traffic signal data  </a:t>
            </a:r>
          </a:p>
          <a:p>
            <a:pPr marL="146050" indent="0">
              <a:buNone/>
            </a:pPr>
            <a:r>
              <a:rPr lang="en-US" dirty="0"/>
              <a:t> </a:t>
            </a:r>
            <a:r>
              <a:rPr lang="en-US" dirty="0" smtClean="0"/>
              <a:t>                and using Machine Learning algorithms to predict the timing of the successive signals. These </a:t>
            </a:r>
          </a:p>
          <a:p>
            <a:pPr marL="146050" indent="0">
              <a:buNone/>
            </a:pPr>
            <a:r>
              <a:rPr lang="en-US" dirty="0"/>
              <a:t> </a:t>
            </a:r>
            <a:r>
              <a:rPr lang="en-US" dirty="0" smtClean="0"/>
              <a:t>               data could be handled in a control room which provides traffic scenarios throughout the city.</a:t>
            </a:r>
          </a:p>
          <a:p>
            <a:pPr marL="146050" indent="0">
              <a:buNone/>
            </a:pPr>
            <a:endParaRPr lang="en-US" dirty="0"/>
          </a:p>
          <a:p>
            <a:r>
              <a:rPr lang="en-US" dirty="0" smtClean="0"/>
              <a:t>Emergency situations :  This project can be extended to detect emergency vehicles (police , ambulance)  and allow these signals to be turned “Green” .</a:t>
            </a:r>
            <a:endParaRPr lang="en-IN" dirty="0" smtClean="0"/>
          </a:p>
        </p:txBody>
      </p:sp>
    </p:spTree>
    <p:extLst>
      <p:ext uri="{BB962C8B-B14F-4D97-AF65-F5344CB8AC3E}">
        <p14:creationId xmlns:p14="http://schemas.microsoft.com/office/powerpoint/2010/main" val="38994854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4"/>
          <p:cNvSpPr txBox="1">
            <a:spLocks noGrp="1"/>
          </p:cNvSpPr>
          <p:nvPr>
            <p:ph type="title"/>
          </p:nvPr>
        </p:nvSpPr>
        <p:spPr>
          <a:xfrm>
            <a:off x="1208123" y="422639"/>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dirty="0"/>
              <a:t>RESOURCES </a:t>
            </a:r>
            <a:endParaRPr dirty="0"/>
          </a:p>
        </p:txBody>
      </p:sp>
      <p:sp>
        <p:nvSpPr>
          <p:cNvPr id="304" name="Google Shape;304;p24"/>
          <p:cNvSpPr txBox="1">
            <a:spLocks noGrp="1"/>
          </p:cNvSpPr>
          <p:nvPr>
            <p:ph type="body" idx="1"/>
          </p:nvPr>
        </p:nvSpPr>
        <p:spPr>
          <a:xfrm>
            <a:off x="1208123" y="1375044"/>
            <a:ext cx="7516491" cy="3190081"/>
          </a:xfrm>
          <a:prstGeom prst="rect">
            <a:avLst/>
          </a:prstGeom>
        </p:spPr>
        <p:txBody>
          <a:bodyPr spcFirstLastPara="1" wrap="square" lIns="91425" tIns="91425" rIns="91425" bIns="91425" anchor="t" anchorCtr="0">
            <a:noAutofit/>
          </a:bodyPr>
          <a:lstStyle/>
          <a:p>
            <a:pPr marL="285750" indent="-285750"/>
            <a:r>
              <a:rPr lang="en-IN" dirty="0">
                <a:hlinkClick r:id="rId3"/>
              </a:rPr>
              <a:t>https://</a:t>
            </a:r>
            <a:r>
              <a:rPr lang="en-IN" dirty="0" smtClean="0">
                <a:hlinkClick r:id="rId3"/>
              </a:rPr>
              <a:t>www.civil.iitb.ac.in/tvm/nptel/576_VAS/web/web.html#x1-60002.3</a:t>
            </a:r>
            <a:endParaRPr lang="en-IN" dirty="0" smtClean="0"/>
          </a:p>
          <a:p>
            <a:pPr marL="0" indent="0">
              <a:buNone/>
            </a:pPr>
            <a:endParaRPr lang="en-IN" dirty="0" smtClean="0"/>
          </a:p>
          <a:p>
            <a:pPr marL="285750" indent="-285750"/>
            <a:r>
              <a:rPr lang="en-IN" dirty="0">
                <a:hlinkClick r:id="rId4"/>
              </a:rPr>
              <a:t>https://www.electronicshub.org/density-based-traffic-signal-system-using-microcontroller</a:t>
            </a:r>
            <a:r>
              <a:rPr lang="en-IN" dirty="0" smtClean="0">
                <a:hlinkClick r:id="rId4"/>
              </a:rPr>
              <a:t>/</a:t>
            </a:r>
            <a:endParaRPr lang="en-IN" dirty="0" smtClean="0"/>
          </a:p>
          <a:p>
            <a:pPr marL="285750" indent="-285750"/>
            <a:endParaRPr lang="en-IN" dirty="0" smtClean="0"/>
          </a:p>
          <a:p>
            <a:pPr marL="285750" indent="-285750"/>
            <a:r>
              <a:rPr lang="en-IN" dirty="0">
                <a:hlinkClick r:id="rId5"/>
              </a:rPr>
              <a:t>https://</a:t>
            </a:r>
            <a:r>
              <a:rPr lang="en-IN" dirty="0" smtClean="0">
                <a:hlinkClick r:id="rId5"/>
              </a:rPr>
              <a:t>github.com/mahadi18/Density-Based-Traffic-Light-Control-System</a:t>
            </a:r>
            <a:endParaRPr lang="en-IN" dirty="0" smtClean="0"/>
          </a:p>
          <a:p>
            <a:pPr marL="285750" indent="-285750"/>
            <a:endParaRPr lang="en-IN" dirty="0" smtClean="0"/>
          </a:p>
          <a:p>
            <a:pPr marL="285750" indent="-285750"/>
            <a:r>
              <a:rPr lang="en-IN" dirty="0">
                <a:hlinkClick r:id="rId6"/>
              </a:rPr>
              <a:t>https://</a:t>
            </a:r>
            <a:r>
              <a:rPr lang="en-IN" dirty="0" smtClean="0">
                <a:hlinkClick r:id="rId6"/>
              </a:rPr>
              <a:t>wokwi.com/arduino/libraries/demo/blink</a:t>
            </a:r>
            <a:r>
              <a:rPr lang="en-IN" dirty="0" smtClean="0"/>
              <a:t> </a:t>
            </a:r>
          </a:p>
          <a:p>
            <a:pPr marL="0" indent="0">
              <a:buNone/>
            </a:pPr>
            <a:endParaRPr lang="en-IN" dirty="0" smtClean="0"/>
          </a:p>
          <a:p>
            <a:pPr marL="285750" indent="-285750"/>
            <a:r>
              <a:rPr lang="en-IN" dirty="0">
                <a:hlinkClick r:id="rId7"/>
              </a:rPr>
              <a:t>https://</a:t>
            </a:r>
            <a:r>
              <a:rPr lang="en-IN" dirty="0" smtClean="0">
                <a:hlinkClick r:id="rId7"/>
              </a:rPr>
              <a:t>www.youtube.com/watch?v=nbs97LQanHc</a:t>
            </a:r>
            <a:endParaRPr lang="en-IN" dirty="0" smtClean="0"/>
          </a:p>
          <a:p>
            <a:pPr marL="285750" indent="-285750"/>
            <a:endParaRPr lang="en-IN" dirty="0">
              <a:hlinkClick r:id="rId8"/>
            </a:endParaRPr>
          </a:p>
          <a:p>
            <a:pPr marL="285750" indent="-285750"/>
            <a:r>
              <a:rPr lang="en-IN" dirty="0">
                <a:hlinkClick r:id="rId9"/>
              </a:rPr>
              <a:t>https://www.youtube.com/watch?v=-</a:t>
            </a:r>
            <a:r>
              <a:rPr lang="en-IN" dirty="0" smtClean="0">
                <a:hlinkClick r:id="rId9"/>
              </a:rPr>
              <a:t>saXw1EipX0</a:t>
            </a:r>
            <a:endParaRPr lang="en-IN" dirty="0" smtClean="0"/>
          </a:p>
          <a:p>
            <a:pPr marL="0" indent="0">
              <a:buNone/>
            </a:pPr>
            <a:endParaRPr dirty="0"/>
          </a:p>
          <a:p>
            <a:pPr marL="0" lvl="0" indent="0" algn="l" rtl="0">
              <a:spcBef>
                <a:spcPts val="1600"/>
              </a:spcBef>
              <a:spcAft>
                <a:spcPts val="1600"/>
              </a:spcAft>
              <a:buNone/>
            </a:pPr>
            <a:endParaRPr dirty="0">
              <a:solidFill>
                <a:srgbClr val="FFFFFF"/>
              </a:solidFill>
            </a:endParaRPr>
          </a:p>
        </p:txBody>
      </p:sp>
      <p:sp>
        <p:nvSpPr>
          <p:cNvPr id="328" name="Google Shape;328;p24"/>
          <p:cNvSpPr txBox="1"/>
          <p:nvPr/>
        </p:nvSpPr>
        <p:spPr>
          <a:xfrm>
            <a:off x="6889000"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endParaRPr sz="800" dirty="0">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5"/>
          <p:cNvSpPr txBox="1">
            <a:spLocks noGrp="1"/>
          </p:cNvSpPr>
          <p:nvPr>
            <p:ph type="title"/>
          </p:nvPr>
        </p:nvSpPr>
        <p:spPr>
          <a:xfrm>
            <a:off x="1298443" y="2311415"/>
            <a:ext cx="1843518" cy="7480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Thank you!</a:t>
            </a:r>
            <a:endParaRPr dirty="0"/>
          </a:p>
        </p:txBody>
      </p:sp>
      <p:grpSp>
        <p:nvGrpSpPr>
          <p:cNvPr id="336" name="Google Shape;336;p25"/>
          <p:cNvGrpSpPr/>
          <p:nvPr/>
        </p:nvGrpSpPr>
        <p:grpSpPr>
          <a:xfrm>
            <a:off x="4066820" y="1553491"/>
            <a:ext cx="3159984" cy="2439109"/>
            <a:chOff x="3553042" y="1657806"/>
            <a:chExt cx="3461100" cy="2671532"/>
          </a:xfrm>
        </p:grpSpPr>
        <p:sp>
          <p:nvSpPr>
            <p:cNvPr id="337" name="Google Shape;337;p25"/>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5" name="Google Shape;345;p25"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46" name="Google Shape;346;p25"/>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25"/>
          <p:cNvGrpSpPr/>
          <p:nvPr/>
        </p:nvGrpSpPr>
        <p:grpSpPr>
          <a:xfrm>
            <a:off x="6762480" y="2546254"/>
            <a:ext cx="1024386" cy="1522884"/>
            <a:chOff x="6505573" y="2745170"/>
            <a:chExt cx="1122000" cy="1668000"/>
          </a:xfrm>
        </p:grpSpPr>
        <p:sp>
          <p:nvSpPr>
            <p:cNvPr id="348" name="Google Shape;348;p25"/>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2" name="Google Shape;352;p25"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53" name="Google Shape;353;p25"/>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25"/>
          <p:cNvGrpSpPr/>
          <p:nvPr/>
        </p:nvGrpSpPr>
        <p:grpSpPr>
          <a:xfrm>
            <a:off x="6405845" y="3121897"/>
            <a:ext cx="520684" cy="1036470"/>
            <a:chOff x="9543736" y="4486132"/>
            <a:chExt cx="570300" cy="1135235"/>
          </a:xfrm>
        </p:grpSpPr>
        <p:sp>
          <p:nvSpPr>
            <p:cNvPr id="355" name="Google Shape;355;p25"/>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9" name="Google Shape;359;p25"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60" name="Google Shape;360;p25"/>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25"/>
          <p:cNvGrpSpPr/>
          <p:nvPr/>
        </p:nvGrpSpPr>
        <p:grpSpPr>
          <a:xfrm>
            <a:off x="7564804" y="3443361"/>
            <a:ext cx="455496" cy="692277"/>
            <a:chOff x="7384375" y="3728000"/>
            <a:chExt cx="498900" cy="758244"/>
          </a:xfrm>
        </p:grpSpPr>
        <p:sp>
          <p:nvSpPr>
            <p:cNvPr id="362" name="Google Shape;362;p25"/>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25"/>
          <p:cNvGrpSpPr/>
          <p:nvPr/>
        </p:nvGrpSpPr>
        <p:grpSpPr>
          <a:xfrm>
            <a:off x="7564836" y="3561758"/>
            <a:ext cx="478081" cy="462776"/>
            <a:chOff x="7384385" y="3857442"/>
            <a:chExt cx="523637" cy="506874"/>
          </a:xfrm>
        </p:grpSpPr>
        <p:sp>
          <p:nvSpPr>
            <p:cNvPr id="367" name="Google Shape;367;p25"/>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25"/>
            <p:cNvGrpSpPr/>
            <p:nvPr/>
          </p:nvGrpSpPr>
          <p:grpSpPr>
            <a:xfrm>
              <a:off x="7384385" y="3857442"/>
              <a:ext cx="523637" cy="498900"/>
              <a:chOff x="7384385" y="3857442"/>
              <a:chExt cx="523637" cy="498900"/>
            </a:xfrm>
          </p:grpSpPr>
          <p:sp>
            <p:nvSpPr>
              <p:cNvPr id="369" name="Google Shape;369;p25"/>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71" name="Google Shape;371;p25"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72" name="Google Shape;372;p25"/>
          <p:cNvGrpSpPr/>
          <p:nvPr/>
        </p:nvGrpSpPr>
        <p:grpSpPr>
          <a:xfrm>
            <a:off x="8110843" y="3443361"/>
            <a:ext cx="435785" cy="692277"/>
            <a:chOff x="7982421" y="3727763"/>
            <a:chExt cx="477311" cy="758244"/>
          </a:xfrm>
        </p:grpSpPr>
        <p:sp>
          <p:nvSpPr>
            <p:cNvPr id="373" name="Google Shape;373;p25"/>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1" name="Google Shape;381;p25"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3749" y="565630"/>
            <a:ext cx="7038900" cy="914100"/>
          </a:xfrm>
        </p:spPr>
        <p:txBody>
          <a:bodyPr/>
          <a:lstStyle/>
          <a:p>
            <a:pPr algn="ctr"/>
            <a:r>
              <a:rPr lang="en-US" dirty="0" smtClean="0"/>
              <a:t>Problem Statement </a:t>
            </a:r>
            <a:endParaRPr lang="en-IN" dirty="0"/>
          </a:p>
        </p:txBody>
      </p:sp>
      <p:sp>
        <p:nvSpPr>
          <p:cNvPr id="3" name="Text Placeholder 2"/>
          <p:cNvSpPr>
            <a:spLocks noGrp="1"/>
          </p:cNvSpPr>
          <p:nvPr>
            <p:ph type="body" idx="1"/>
          </p:nvPr>
        </p:nvSpPr>
        <p:spPr>
          <a:xfrm>
            <a:off x="1366252" y="1307850"/>
            <a:ext cx="7038900" cy="2911200"/>
          </a:xfrm>
        </p:spPr>
        <p:txBody>
          <a:bodyPr/>
          <a:lstStyle/>
          <a:p>
            <a:pPr marL="146050" indent="0" algn="ctr">
              <a:buNone/>
            </a:pPr>
            <a:r>
              <a:rPr lang="en-US" sz="1600" dirty="0"/>
              <a:t>In present-day India, Traffic jams are a major problem especially during the peak hours of work during the weekdays in major cities. On any intersection there are moments when the density of traffic on one or more lanes is light and the other lanes have a high density. A normal traffic signaling system is incapable of doing anything to optimize this condition, the result of this is traffic jams, fuel wastage and pollution. To counter this problem, with the use of </a:t>
            </a:r>
            <a:r>
              <a:rPr lang="en-US" sz="1600" dirty="0" err="1"/>
              <a:t>sensors,you</a:t>
            </a:r>
            <a:r>
              <a:rPr lang="en-US" sz="1600" dirty="0"/>
              <a:t> have to come up with an idea to reduce the traffic and maintain free flow of traffic especially during the peak hours. You should also try to make your solution as economical as possible.</a:t>
            </a:r>
            <a:endParaRPr lang="en-IN" sz="1600" dirty="0"/>
          </a:p>
        </p:txBody>
      </p:sp>
    </p:spTree>
    <p:extLst>
      <p:ext uri="{BB962C8B-B14F-4D97-AF65-F5344CB8AC3E}">
        <p14:creationId xmlns:p14="http://schemas.microsoft.com/office/powerpoint/2010/main" val="151143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Understanding the problems</a:t>
            </a:r>
            <a:endParaRPr dirty="0"/>
          </a:p>
        </p:txBody>
      </p:sp>
      <p:sp>
        <p:nvSpPr>
          <p:cNvPr id="237" name="Google Shape;237;p18"/>
          <p:cNvSpPr txBox="1"/>
          <p:nvPr/>
        </p:nvSpPr>
        <p:spPr>
          <a:xfrm>
            <a:off x="1297500" y="1392240"/>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solidFill>
                  <a:srgbClr val="FFFFFF"/>
                </a:solidFill>
                <a:latin typeface="Montserrat"/>
                <a:ea typeface="Montserrat"/>
                <a:cs typeface="Montserrat"/>
                <a:sym typeface="Montserrat"/>
              </a:rPr>
              <a:t>01</a:t>
            </a:r>
            <a:endParaRPr dirty="0">
              <a:solidFill>
                <a:srgbClr val="FFFFFF"/>
              </a:solidFill>
            </a:endParaRPr>
          </a:p>
          <a:p>
            <a:pPr marL="0" lvl="0" indent="0" algn="l" rtl="0">
              <a:spcBef>
                <a:spcPts val="0"/>
              </a:spcBef>
              <a:spcAft>
                <a:spcPts val="0"/>
              </a:spcAft>
              <a:buNone/>
            </a:pPr>
            <a:endParaRPr sz="1300" dirty="0">
              <a:solidFill>
                <a:srgbClr val="FFFFFF"/>
              </a:solidFill>
            </a:endParaRPr>
          </a:p>
        </p:txBody>
      </p:sp>
      <p:sp>
        <p:nvSpPr>
          <p:cNvPr id="238" name="Google Shape;238;p18"/>
          <p:cNvSpPr txBox="1">
            <a:spLocks noGrp="1"/>
          </p:cNvSpPr>
          <p:nvPr>
            <p:ph type="body" idx="1"/>
          </p:nvPr>
        </p:nvSpPr>
        <p:spPr>
          <a:xfrm>
            <a:off x="2030400" y="1397988"/>
            <a:ext cx="5877300" cy="808800"/>
          </a:xfrm>
          <a:prstGeom prst="rect">
            <a:avLst/>
          </a:prstGeom>
        </p:spPr>
        <p:txBody>
          <a:bodyPr spcFirstLastPara="1" wrap="square" lIns="91425" tIns="91425" rIns="91425" bIns="91425" anchor="t" anchorCtr="0">
            <a:noAutofit/>
          </a:bodyPr>
          <a:lstStyle/>
          <a:p>
            <a:pPr marL="0" lvl="0" indent="0">
              <a:spcAft>
                <a:spcPts val="1600"/>
              </a:spcAft>
              <a:buNone/>
            </a:pPr>
            <a:r>
              <a:rPr lang="en-US" dirty="0"/>
              <a:t>P</a:t>
            </a:r>
            <a:r>
              <a:rPr lang="en-US" dirty="0" smtClean="0"/>
              <a:t>re-defined </a:t>
            </a:r>
            <a:r>
              <a:rPr lang="en-US" dirty="0"/>
              <a:t>set of timings </a:t>
            </a:r>
            <a:r>
              <a:rPr lang="en-US" dirty="0" smtClean="0"/>
              <a:t>, set </a:t>
            </a:r>
            <a:r>
              <a:rPr lang="en-US" dirty="0"/>
              <a:t>for each traffic signal despite the density circumstances.</a:t>
            </a:r>
            <a:endParaRPr dirty="0">
              <a:solidFill>
                <a:srgbClr val="FFFFFF"/>
              </a:solidFill>
            </a:endParaRPr>
          </a:p>
        </p:txBody>
      </p:sp>
      <p:sp>
        <p:nvSpPr>
          <p:cNvPr id="239" name="Google Shape;239;p18"/>
          <p:cNvSpPr txBox="1"/>
          <p:nvPr/>
        </p:nvSpPr>
        <p:spPr>
          <a:xfrm>
            <a:off x="1297500" y="2458259"/>
            <a:ext cx="732900" cy="79970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solidFill>
                  <a:srgbClr val="FFFFFF"/>
                </a:solidFill>
                <a:latin typeface="Montserrat"/>
                <a:ea typeface="Montserrat"/>
                <a:cs typeface="Montserrat"/>
                <a:sym typeface="Montserrat"/>
              </a:rPr>
              <a:t>02</a:t>
            </a:r>
            <a:endParaRPr dirty="0">
              <a:solidFill>
                <a:srgbClr val="FFFFFF"/>
              </a:solidFill>
            </a:endParaRPr>
          </a:p>
          <a:p>
            <a:pPr marL="0" lvl="0" indent="0" algn="l" rtl="0">
              <a:spcBef>
                <a:spcPts val="0"/>
              </a:spcBef>
              <a:spcAft>
                <a:spcPts val="0"/>
              </a:spcAft>
              <a:buNone/>
            </a:pPr>
            <a:endParaRPr sz="1300" dirty="0">
              <a:solidFill>
                <a:srgbClr val="FFFFFF"/>
              </a:solidFill>
            </a:endParaRPr>
          </a:p>
        </p:txBody>
      </p:sp>
      <p:sp>
        <p:nvSpPr>
          <p:cNvPr id="240" name="Google Shape;240;p18"/>
          <p:cNvSpPr txBox="1">
            <a:spLocks noGrp="1"/>
          </p:cNvSpPr>
          <p:nvPr>
            <p:ph type="body" idx="1"/>
          </p:nvPr>
        </p:nvSpPr>
        <p:spPr>
          <a:xfrm>
            <a:off x="2030400" y="2375893"/>
            <a:ext cx="5877300" cy="103977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solidFill>
                  <a:srgbClr val="FFFFFF"/>
                </a:solidFill>
              </a:rPr>
              <a:t>As a result of this , traffic jams are common during the peak hours in any major city.</a:t>
            </a:r>
          </a:p>
          <a:p>
            <a:pPr marL="0" lvl="0" indent="0" algn="l" rtl="0">
              <a:spcBef>
                <a:spcPts val="0"/>
              </a:spcBef>
              <a:spcAft>
                <a:spcPts val="1600"/>
              </a:spcAft>
              <a:buNone/>
            </a:pPr>
            <a:r>
              <a:rPr lang="en-US" dirty="0" smtClean="0">
                <a:solidFill>
                  <a:srgbClr val="FFFFFF"/>
                </a:solidFill>
              </a:rPr>
              <a:t>Negative effects of traffic congestion include :</a:t>
            </a:r>
          </a:p>
          <a:p>
            <a:pPr marL="0" lvl="0" indent="0" algn="l" rtl="0">
              <a:spcBef>
                <a:spcPts val="0"/>
              </a:spcBef>
              <a:spcAft>
                <a:spcPts val="1600"/>
              </a:spcAft>
              <a:buNone/>
            </a:pPr>
            <a:endParaRPr dirty="0">
              <a:solidFill>
                <a:srgbClr val="FFFFFF"/>
              </a:solidFill>
            </a:endParaRPr>
          </a:p>
        </p:txBody>
      </p:sp>
      <p:sp>
        <p:nvSpPr>
          <p:cNvPr id="241" name="Google Shape;241;p18"/>
          <p:cNvSpPr txBox="1"/>
          <p:nvPr/>
        </p:nvSpPr>
        <p:spPr>
          <a:xfrm>
            <a:off x="1297500" y="3977763"/>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dirty="0">
              <a:solidFill>
                <a:srgbClr val="FFFFFF"/>
              </a:solidFill>
            </a:endParaRPr>
          </a:p>
        </p:txBody>
      </p:sp>
      <p:sp>
        <p:nvSpPr>
          <p:cNvPr id="242" name="Google Shape;242;p18"/>
          <p:cNvSpPr txBox="1">
            <a:spLocks noGrp="1"/>
          </p:cNvSpPr>
          <p:nvPr>
            <p:ph type="body" idx="1"/>
          </p:nvPr>
        </p:nvSpPr>
        <p:spPr>
          <a:xfrm>
            <a:off x="2030400" y="3340333"/>
            <a:ext cx="5877300" cy="1418024"/>
          </a:xfrm>
          <a:prstGeom prst="rect">
            <a:avLst/>
          </a:prstGeom>
        </p:spPr>
        <p:txBody>
          <a:bodyPr spcFirstLastPara="1" wrap="square" lIns="91425" tIns="91425" rIns="91425" bIns="91425" anchor="t" anchorCtr="0">
            <a:noAutofit/>
          </a:bodyPr>
          <a:lstStyle/>
          <a:p>
            <a:pPr marL="285750" indent="-285750">
              <a:spcAft>
                <a:spcPts val="1600"/>
              </a:spcAft>
            </a:pPr>
            <a:r>
              <a:rPr lang="en-GB" dirty="0" smtClean="0">
                <a:solidFill>
                  <a:srgbClr val="FFFFFF"/>
                </a:solidFill>
              </a:rPr>
              <a:t>Wastage of time</a:t>
            </a:r>
          </a:p>
          <a:p>
            <a:pPr marL="285750" indent="-285750">
              <a:spcAft>
                <a:spcPts val="1600"/>
              </a:spcAft>
            </a:pPr>
            <a:r>
              <a:rPr lang="en-GB" dirty="0" smtClean="0">
                <a:solidFill>
                  <a:srgbClr val="FFFFFF"/>
                </a:solidFill>
              </a:rPr>
              <a:t>Wastage  of fuel increasing air pollution </a:t>
            </a:r>
          </a:p>
          <a:p>
            <a:pPr marL="285750" indent="-285750">
              <a:spcAft>
                <a:spcPts val="1600"/>
              </a:spcAft>
            </a:pPr>
            <a:r>
              <a:rPr lang="en-GB" dirty="0" smtClean="0">
                <a:solidFill>
                  <a:srgbClr val="FFFFFF"/>
                </a:solidFill>
              </a:rPr>
              <a:t>Wear and tear on vehicles as a result of idling in traffic and frequent acceleration and braking  and many more .</a:t>
            </a:r>
          </a:p>
          <a:p>
            <a:pPr marL="0" indent="0">
              <a:spcAft>
                <a:spcPts val="1600"/>
              </a:spcAft>
              <a:buNone/>
            </a:pPr>
            <a:endParaRPr dirty="0">
              <a:solidFill>
                <a:srgbClr val="FFFFFF"/>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Idea And Approach</a:t>
            </a:r>
            <a:endParaRPr/>
          </a:p>
        </p:txBody>
      </p:sp>
      <p:sp>
        <p:nvSpPr>
          <p:cNvPr id="248" name="Google Shape;248;p19"/>
          <p:cNvSpPr txBox="1">
            <a:spLocks noGrp="1"/>
          </p:cNvSpPr>
          <p:nvPr>
            <p:ph type="body" idx="1"/>
          </p:nvPr>
        </p:nvSpPr>
        <p:spPr>
          <a:xfrm>
            <a:off x="1015617" y="1134413"/>
            <a:ext cx="7038900" cy="3396336"/>
          </a:xfrm>
          <a:prstGeom prst="rect">
            <a:avLst/>
          </a:prstGeom>
        </p:spPr>
        <p:txBody>
          <a:bodyPr spcFirstLastPara="1" wrap="square" lIns="91425" tIns="91425" rIns="91425" bIns="91425" anchor="t" anchorCtr="0">
            <a:noAutofit/>
          </a:bodyPr>
          <a:lstStyle/>
          <a:p>
            <a:pPr marL="146050" indent="0">
              <a:buNone/>
            </a:pPr>
            <a:r>
              <a:rPr lang="en-US" dirty="0" smtClean="0"/>
              <a:t>The proposed system contains the solution to these problems.</a:t>
            </a:r>
          </a:p>
          <a:p>
            <a:pPr marL="146050" indent="0">
              <a:buNone/>
            </a:pPr>
            <a:endParaRPr lang="en-US" dirty="0" smtClean="0"/>
          </a:p>
          <a:p>
            <a:pPr marL="146050" indent="0">
              <a:buNone/>
            </a:pPr>
            <a:r>
              <a:rPr lang="en-US" dirty="0" smtClean="0"/>
              <a:t>The idea is to make use of sensors at the traffic intersection to determine the density of vehicles in each lane. The vehicles in the lane having highest density are allowed to move first.</a:t>
            </a:r>
          </a:p>
          <a:p>
            <a:pPr marL="146050" indent="0">
              <a:buNone/>
            </a:pPr>
            <a:endParaRPr lang="en-US" dirty="0" smtClean="0"/>
          </a:p>
          <a:p>
            <a:pPr marL="146050" indent="0">
              <a:buNone/>
            </a:pPr>
            <a:r>
              <a:rPr lang="en-US" dirty="0" smtClean="0"/>
              <a:t> For this we have changed the signal timings. </a:t>
            </a:r>
          </a:p>
          <a:p>
            <a:pPr marL="146050" indent="0">
              <a:buNone/>
            </a:pPr>
            <a:r>
              <a:rPr lang="en-US" dirty="0" smtClean="0"/>
              <a:t>The </a:t>
            </a:r>
            <a:r>
              <a:rPr lang="en-US" dirty="0"/>
              <a:t>working would be as </a:t>
            </a:r>
            <a:r>
              <a:rPr lang="en-US" dirty="0" smtClean="0"/>
              <a:t>follows :</a:t>
            </a:r>
          </a:p>
          <a:p>
            <a:pPr marL="146050" indent="0">
              <a:buNone/>
            </a:pPr>
            <a:r>
              <a:rPr lang="en-US" dirty="0" smtClean="0"/>
              <a:t> </a:t>
            </a:r>
            <a:r>
              <a:rPr lang="en-US" dirty="0"/>
              <a:t>I</a:t>
            </a:r>
            <a:r>
              <a:rPr lang="en-US" dirty="0" smtClean="0"/>
              <a:t>n </a:t>
            </a:r>
            <a:r>
              <a:rPr lang="en-US" dirty="0"/>
              <a:t>a traffic junction of four lanes the density is measured on each lane </a:t>
            </a:r>
            <a:r>
              <a:rPr lang="en-US" dirty="0" smtClean="0"/>
              <a:t>through the ultrasonic sensors. The lane with the highest density of vehicles is determined and  </a:t>
            </a:r>
            <a:r>
              <a:rPr lang="en-US" dirty="0"/>
              <a:t>that </a:t>
            </a:r>
            <a:r>
              <a:rPr lang="en-US" dirty="0" smtClean="0"/>
              <a:t>lane’s signal</a:t>
            </a:r>
            <a:r>
              <a:rPr lang="en-US" dirty="0"/>
              <a:t> </a:t>
            </a:r>
            <a:r>
              <a:rPr lang="en-US" dirty="0" smtClean="0"/>
              <a:t>is </a:t>
            </a:r>
            <a:r>
              <a:rPr lang="en-US" dirty="0"/>
              <a:t>turned on to </a:t>
            </a:r>
            <a:r>
              <a:rPr lang="en-US" dirty="0" smtClean="0"/>
              <a:t>“green”. Meanwhile the </a:t>
            </a:r>
            <a:r>
              <a:rPr lang="en-US" dirty="0" smtClean="0"/>
              <a:t>“red” </a:t>
            </a:r>
            <a:r>
              <a:rPr lang="en-US" dirty="0" smtClean="0"/>
              <a:t>signal time for the other lanes are increased so as to clear the traffic first.</a:t>
            </a:r>
          </a:p>
          <a:p>
            <a:pPr marL="146050" indent="0">
              <a:buNone/>
            </a:pPr>
            <a:endParaRPr lang="en-US" dirty="0" smtClean="0"/>
          </a:p>
          <a:p>
            <a:pPr marL="146050" indent="0">
              <a:buNone/>
            </a:pPr>
            <a:r>
              <a:rPr lang="en-US" dirty="0" smtClean="0"/>
              <a:t>Once this clearance is finished , the traffic flow in all the lanes run normally till the sensor again detects high traffic density in any one of the four lanes.</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latin typeface="Montserrat" panose="020B0604020202020204" charset="0"/>
                <a:ea typeface="Lato"/>
                <a:cs typeface="Lato"/>
                <a:sym typeface="Lato"/>
              </a:rPr>
              <a:t>Components</a:t>
            </a:r>
            <a:r>
              <a:rPr lang="en-GB" dirty="0">
                <a:latin typeface="Lato"/>
                <a:ea typeface="Lato"/>
                <a:cs typeface="Lato"/>
                <a:sym typeface="Lato"/>
              </a:rPr>
              <a:t> </a:t>
            </a:r>
            <a:r>
              <a:rPr lang="en-GB" dirty="0">
                <a:latin typeface="Montserrat" panose="020B0604020202020204" charset="0"/>
                <a:ea typeface="Lato"/>
                <a:cs typeface="Lato"/>
                <a:sym typeface="Lato"/>
              </a:rPr>
              <a:t>Required</a:t>
            </a:r>
            <a:br>
              <a:rPr lang="en-GB" dirty="0">
                <a:latin typeface="Montserrat" panose="020B0604020202020204" charset="0"/>
                <a:ea typeface="Lato"/>
                <a:cs typeface="Lato"/>
                <a:sym typeface="Lato"/>
              </a:rPr>
            </a:br>
            <a:endParaRPr lang="en-IN" dirty="0"/>
          </a:p>
        </p:txBody>
      </p:sp>
      <p:sp>
        <p:nvSpPr>
          <p:cNvPr id="3" name="Text Placeholder 2"/>
          <p:cNvSpPr>
            <a:spLocks noGrp="1"/>
          </p:cNvSpPr>
          <p:nvPr>
            <p:ph type="body" idx="1"/>
          </p:nvPr>
        </p:nvSpPr>
        <p:spPr>
          <a:xfrm>
            <a:off x="1297500" y="1307850"/>
            <a:ext cx="7038900" cy="2911200"/>
          </a:xfrm>
        </p:spPr>
        <p:txBody>
          <a:bodyPr/>
          <a:lstStyle/>
          <a:p>
            <a:pPr marL="146050" indent="0">
              <a:buNone/>
            </a:pPr>
            <a:r>
              <a:rPr lang="en-IN" sz="1400" dirty="0">
                <a:solidFill>
                  <a:schemeClr val="bg1"/>
                </a:solidFill>
              </a:rPr>
              <a:t>1. </a:t>
            </a:r>
            <a:r>
              <a:rPr lang="en-IN" sz="1400" dirty="0" smtClean="0">
                <a:solidFill>
                  <a:schemeClr val="bg1"/>
                </a:solidFill>
              </a:rPr>
              <a:t>  Arduino </a:t>
            </a:r>
            <a:r>
              <a:rPr lang="en-IN" sz="1400" dirty="0">
                <a:solidFill>
                  <a:schemeClr val="bg1"/>
                </a:solidFill>
              </a:rPr>
              <a:t>Mega 2560</a:t>
            </a:r>
          </a:p>
          <a:p>
            <a:pPr marL="146050" indent="0">
              <a:buNone/>
            </a:pPr>
            <a:r>
              <a:rPr lang="en-IN" sz="1400" dirty="0">
                <a:solidFill>
                  <a:schemeClr val="bg1"/>
                </a:solidFill>
              </a:rPr>
              <a:t>2. </a:t>
            </a:r>
            <a:r>
              <a:rPr lang="en-IN" sz="1400" dirty="0" smtClean="0">
                <a:solidFill>
                  <a:schemeClr val="bg1"/>
                </a:solidFill>
              </a:rPr>
              <a:t>  4 </a:t>
            </a:r>
            <a:r>
              <a:rPr lang="en-IN" sz="1400" dirty="0">
                <a:solidFill>
                  <a:schemeClr val="bg1"/>
                </a:solidFill>
              </a:rPr>
              <a:t>X HC-SR04 ultrasonic </a:t>
            </a:r>
            <a:r>
              <a:rPr lang="en-IN" sz="1400" dirty="0" smtClean="0">
                <a:solidFill>
                  <a:schemeClr val="bg1"/>
                </a:solidFill>
              </a:rPr>
              <a:t> sensors</a:t>
            </a:r>
            <a:endParaRPr lang="en-IN" sz="1400" dirty="0">
              <a:solidFill>
                <a:schemeClr val="bg1"/>
              </a:solidFill>
            </a:endParaRPr>
          </a:p>
          <a:p>
            <a:pPr marL="146050" indent="0">
              <a:buNone/>
            </a:pPr>
            <a:r>
              <a:rPr lang="en-IN" sz="1400" dirty="0" smtClean="0">
                <a:solidFill>
                  <a:schemeClr val="bg1"/>
                </a:solidFill>
              </a:rPr>
              <a:t>3.   </a:t>
            </a:r>
            <a:r>
              <a:rPr lang="en-IN" sz="1400" dirty="0">
                <a:solidFill>
                  <a:schemeClr val="bg1"/>
                </a:solidFill>
              </a:rPr>
              <a:t>4 X Red LEDs</a:t>
            </a:r>
          </a:p>
          <a:p>
            <a:pPr marL="146050" indent="0">
              <a:buNone/>
            </a:pPr>
            <a:r>
              <a:rPr lang="en-IN" sz="1400" dirty="0">
                <a:solidFill>
                  <a:schemeClr val="bg1"/>
                </a:solidFill>
              </a:rPr>
              <a:t>4</a:t>
            </a:r>
            <a:r>
              <a:rPr lang="en-IN" sz="1400" dirty="0" smtClean="0">
                <a:solidFill>
                  <a:schemeClr val="bg1"/>
                </a:solidFill>
              </a:rPr>
              <a:t>.   </a:t>
            </a:r>
            <a:r>
              <a:rPr lang="en-IN" sz="1400" dirty="0">
                <a:solidFill>
                  <a:schemeClr val="bg1"/>
                </a:solidFill>
              </a:rPr>
              <a:t>4 X Green LEDs</a:t>
            </a:r>
          </a:p>
          <a:p>
            <a:pPr marL="146050" indent="0">
              <a:buNone/>
            </a:pPr>
            <a:r>
              <a:rPr lang="en-IN" sz="1400" dirty="0">
                <a:solidFill>
                  <a:schemeClr val="bg1"/>
                </a:solidFill>
              </a:rPr>
              <a:t>5</a:t>
            </a:r>
            <a:r>
              <a:rPr lang="en-IN" sz="1400" dirty="0" smtClean="0">
                <a:solidFill>
                  <a:schemeClr val="bg1"/>
                </a:solidFill>
              </a:rPr>
              <a:t>.   </a:t>
            </a:r>
            <a:r>
              <a:rPr lang="en-IN" sz="1400" dirty="0">
                <a:solidFill>
                  <a:schemeClr val="bg1"/>
                </a:solidFill>
              </a:rPr>
              <a:t>4 X Yellow LEDs</a:t>
            </a:r>
          </a:p>
          <a:p>
            <a:pPr marL="146050" indent="0">
              <a:buNone/>
            </a:pPr>
            <a:r>
              <a:rPr lang="en-IN" sz="1400" dirty="0">
                <a:solidFill>
                  <a:schemeClr val="bg1"/>
                </a:solidFill>
              </a:rPr>
              <a:t>6</a:t>
            </a:r>
            <a:r>
              <a:rPr lang="en-IN" sz="1400" dirty="0" smtClean="0">
                <a:solidFill>
                  <a:schemeClr val="bg1"/>
                </a:solidFill>
              </a:rPr>
              <a:t>.   </a:t>
            </a:r>
            <a:r>
              <a:rPr lang="en-IN" sz="1400" dirty="0">
                <a:solidFill>
                  <a:schemeClr val="bg1"/>
                </a:solidFill>
              </a:rPr>
              <a:t>12 X 220 ohm resistors</a:t>
            </a:r>
          </a:p>
          <a:p>
            <a:pPr marL="146050" indent="0">
              <a:buNone/>
            </a:pPr>
            <a:r>
              <a:rPr lang="en-IN" sz="1400" dirty="0">
                <a:solidFill>
                  <a:schemeClr val="bg1"/>
                </a:solidFill>
              </a:rPr>
              <a:t>7</a:t>
            </a:r>
            <a:r>
              <a:rPr lang="en-IN" sz="1400" dirty="0" smtClean="0">
                <a:solidFill>
                  <a:schemeClr val="bg1"/>
                </a:solidFill>
              </a:rPr>
              <a:t>.   </a:t>
            </a:r>
            <a:r>
              <a:rPr lang="en-IN" sz="1400" dirty="0">
                <a:solidFill>
                  <a:schemeClr val="bg1"/>
                </a:solidFill>
              </a:rPr>
              <a:t>Jumper cables</a:t>
            </a:r>
          </a:p>
          <a:p>
            <a:pPr marL="146050" indent="0">
              <a:buNone/>
            </a:pPr>
            <a:r>
              <a:rPr lang="en-IN" sz="1400" dirty="0">
                <a:solidFill>
                  <a:schemeClr val="bg1"/>
                </a:solidFill>
              </a:rPr>
              <a:t>8. </a:t>
            </a:r>
            <a:r>
              <a:rPr lang="en-IN" sz="1400" dirty="0" smtClean="0">
                <a:solidFill>
                  <a:schemeClr val="bg1"/>
                </a:solidFill>
              </a:rPr>
              <a:t>  Breadboards</a:t>
            </a:r>
            <a:endParaRPr lang="en-IN" sz="1400" dirty="0">
              <a:solidFill>
                <a:schemeClr val="bg1"/>
              </a:solidFill>
            </a:endParaRPr>
          </a:p>
          <a:p>
            <a:endParaRPr lang="en-IN" dirty="0"/>
          </a:p>
        </p:txBody>
      </p:sp>
    </p:spTree>
    <p:extLst>
      <p:ext uri="{BB962C8B-B14F-4D97-AF65-F5344CB8AC3E}">
        <p14:creationId xmlns:p14="http://schemas.microsoft.com/office/powerpoint/2010/main" val="40587234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CONNECTION AND CIRCUIT DIAGRAM</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260" name="Google Shape;260;p21"/>
          <p:cNvSpPr txBox="1">
            <a:spLocks noGrp="1"/>
          </p:cNvSpPr>
          <p:nvPr>
            <p:ph type="body" idx="1"/>
          </p:nvPr>
        </p:nvSpPr>
        <p:spPr>
          <a:xfrm>
            <a:off x="2770701" y="1877447"/>
            <a:ext cx="3891000" cy="414699"/>
          </a:xfrm>
          <a:prstGeom prst="rect">
            <a:avLst/>
          </a:prstGeom>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024" y="1077446"/>
            <a:ext cx="6882063" cy="367748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7500" y="393750"/>
            <a:ext cx="6258332" cy="912536"/>
          </a:xfrm>
        </p:spPr>
        <p:txBody>
          <a:bodyPr/>
          <a:lstStyle/>
          <a:p>
            <a:r>
              <a:rPr lang="en-GB" dirty="0"/>
              <a:t>CONNECTION AND CIRCUIT DIAGRAM</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4714" y="1010652"/>
            <a:ext cx="5425478" cy="3821337"/>
          </a:xfrm>
          <a:prstGeom prst="rect">
            <a:avLst/>
          </a:prstGeom>
        </p:spPr>
      </p:pic>
    </p:spTree>
    <p:extLst>
      <p:ext uri="{BB962C8B-B14F-4D97-AF65-F5344CB8AC3E}">
        <p14:creationId xmlns:p14="http://schemas.microsoft.com/office/powerpoint/2010/main" val="665239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2"/>
          <p:cNvSpPr txBox="1">
            <a:spLocks noGrp="1"/>
          </p:cNvSpPr>
          <p:nvPr>
            <p:ph type="title"/>
          </p:nvPr>
        </p:nvSpPr>
        <p:spPr>
          <a:xfrm>
            <a:off x="1050351" y="290622"/>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PSEUDOCODE</a:t>
            </a:r>
            <a:endParaRPr dirty="0"/>
          </a:p>
        </p:txBody>
      </p:sp>
      <p:sp>
        <p:nvSpPr>
          <p:cNvPr id="267" name="Google Shape;267;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2" name="Text Placeholder 1"/>
          <p:cNvSpPr>
            <a:spLocks noGrp="1"/>
          </p:cNvSpPr>
          <p:nvPr>
            <p:ph type="body" idx="1"/>
          </p:nvPr>
        </p:nvSpPr>
        <p:spPr>
          <a:xfrm>
            <a:off x="1050351" y="941272"/>
            <a:ext cx="7873643" cy="4032873"/>
          </a:xfrm>
        </p:spPr>
        <p:txBody>
          <a:bodyPr/>
          <a:lstStyle/>
          <a:p>
            <a:pPr marL="146050" indent="0">
              <a:buNone/>
            </a:pPr>
            <a:r>
              <a:rPr lang="en-IN" dirty="0" smtClean="0"/>
              <a:t>                                                                                                                                 </a:t>
            </a:r>
            <a:endParaRPr lang="en-IN" dirty="0"/>
          </a:p>
          <a:p>
            <a:pPr marL="488950" indent="-342900">
              <a:buFont typeface="+mj-lt"/>
              <a:buAutoNum type="arabicPeriod"/>
            </a:pPr>
            <a:r>
              <a:rPr lang="en-IN" dirty="0" smtClean="0"/>
              <a:t>We include the Math library</a:t>
            </a:r>
          </a:p>
          <a:p>
            <a:pPr marL="146050" indent="0">
              <a:buNone/>
            </a:pPr>
            <a:r>
              <a:rPr lang="en-IN" dirty="0"/>
              <a:t> </a:t>
            </a:r>
            <a:r>
              <a:rPr lang="en-IN" dirty="0" smtClean="0"/>
              <a:t>                    </a:t>
            </a:r>
            <a:r>
              <a:rPr lang="en-IN" i="1" dirty="0" smtClean="0">
                <a:solidFill>
                  <a:srgbClr val="FF0000"/>
                </a:solidFill>
              </a:rPr>
              <a:t>#</a:t>
            </a:r>
            <a:r>
              <a:rPr lang="en-IN" i="1" dirty="0">
                <a:solidFill>
                  <a:srgbClr val="FF0000"/>
                </a:solidFill>
              </a:rPr>
              <a:t>include &lt;</a:t>
            </a:r>
            <a:r>
              <a:rPr lang="en-IN" i="1" dirty="0" err="1">
                <a:solidFill>
                  <a:srgbClr val="FF0000"/>
                </a:solidFill>
              </a:rPr>
              <a:t>math.h</a:t>
            </a:r>
            <a:r>
              <a:rPr lang="en-IN" i="1" dirty="0">
                <a:solidFill>
                  <a:srgbClr val="FF0000"/>
                </a:solidFill>
              </a:rPr>
              <a:t>&gt;</a:t>
            </a:r>
          </a:p>
          <a:p>
            <a:pPr marL="146050" indent="0">
              <a:buNone/>
            </a:pPr>
            <a:endParaRPr lang="en-IN" dirty="0" smtClean="0"/>
          </a:p>
          <a:p>
            <a:pPr marL="146050" indent="0">
              <a:buNone/>
            </a:pPr>
            <a:r>
              <a:rPr lang="en-IN" dirty="0"/>
              <a:t>2</a:t>
            </a:r>
            <a:r>
              <a:rPr lang="en-IN" dirty="0" smtClean="0"/>
              <a:t>.      </a:t>
            </a:r>
            <a:r>
              <a:rPr lang="en-US" dirty="0" smtClean="0"/>
              <a:t>We </a:t>
            </a:r>
            <a:r>
              <a:rPr lang="en-US" dirty="0"/>
              <a:t>make 4 signal functions namely </a:t>
            </a:r>
            <a:r>
              <a:rPr lang="en-US" i="1" dirty="0">
                <a:solidFill>
                  <a:srgbClr val="FF0000"/>
                </a:solidFill>
              </a:rPr>
              <a:t>signal1Function()</a:t>
            </a:r>
            <a:r>
              <a:rPr lang="en-US" dirty="0">
                <a:solidFill>
                  <a:srgbClr val="FF0000"/>
                </a:solidFill>
              </a:rPr>
              <a:t> </a:t>
            </a:r>
            <a:r>
              <a:rPr lang="en-US" dirty="0" smtClean="0"/>
              <a:t>, </a:t>
            </a:r>
            <a:r>
              <a:rPr lang="en-US" i="1" dirty="0" smtClean="0">
                <a:solidFill>
                  <a:srgbClr val="FF0000"/>
                </a:solidFill>
              </a:rPr>
              <a:t>signal2Function </a:t>
            </a:r>
            <a:r>
              <a:rPr lang="en-US" i="1" dirty="0">
                <a:solidFill>
                  <a:srgbClr val="FF0000"/>
                </a:solidFill>
              </a:rPr>
              <a:t>() </a:t>
            </a:r>
            <a:r>
              <a:rPr lang="en-US" dirty="0" smtClean="0"/>
              <a:t> ,   </a:t>
            </a:r>
            <a:r>
              <a:rPr lang="en-US" i="1" dirty="0" smtClean="0">
                <a:solidFill>
                  <a:srgbClr val="FF0000"/>
                </a:solidFill>
              </a:rPr>
              <a:t>signal3Function() </a:t>
            </a:r>
            <a:r>
              <a:rPr lang="en-US" dirty="0" smtClean="0">
                <a:solidFill>
                  <a:srgbClr val="FF0000"/>
                </a:solidFill>
              </a:rPr>
              <a:t> </a:t>
            </a:r>
            <a:r>
              <a:rPr lang="en-US" dirty="0"/>
              <a:t>and </a:t>
            </a:r>
            <a:r>
              <a:rPr lang="en-US" dirty="0" smtClean="0"/>
              <a:t>    </a:t>
            </a:r>
          </a:p>
          <a:p>
            <a:pPr marL="146050" indent="0">
              <a:buNone/>
            </a:pPr>
            <a:r>
              <a:rPr lang="en-US" dirty="0"/>
              <a:t> </a:t>
            </a:r>
            <a:r>
              <a:rPr lang="en-US" dirty="0" smtClean="0"/>
              <a:t>         </a:t>
            </a:r>
            <a:r>
              <a:rPr lang="en-US" i="1" dirty="0" smtClean="0">
                <a:solidFill>
                  <a:srgbClr val="FF0000"/>
                </a:solidFill>
              </a:rPr>
              <a:t>signal4Function()</a:t>
            </a:r>
          </a:p>
          <a:p>
            <a:pPr marL="146050" indent="0">
              <a:buNone/>
            </a:pPr>
            <a:endParaRPr lang="en-US" i="1" dirty="0">
              <a:solidFill>
                <a:srgbClr val="FF0000"/>
              </a:solidFill>
            </a:endParaRPr>
          </a:p>
          <a:p>
            <a:pPr>
              <a:buFont typeface="Wingdings" panose="05000000000000000000" pitchFamily="2" charset="2"/>
              <a:buChar char="à"/>
            </a:pPr>
            <a:r>
              <a:rPr lang="en-US" dirty="0" smtClean="0">
                <a:solidFill>
                  <a:schemeClr val="bg1"/>
                </a:solidFill>
              </a:rPr>
              <a:t>Each </a:t>
            </a:r>
            <a:r>
              <a:rPr lang="en-US" dirty="0">
                <a:solidFill>
                  <a:schemeClr val="bg1"/>
                </a:solidFill>
              </a:rPr>
              <a:t>of these signal functions performs </a:t>
            </a:r>
            <a:r>
              <a:rPr lang="en-US" dirty="0" smtClean="0">
                <a:solidFill>
                  <a:schemeClr val="bg1"/>
                </a:solidFill>
              </a:rPr>
              <a:t>three </a:t>
            </a:r>
            <a:r>
              <a:rPr lang="en-US" dirty="0">
                <a:solidFill>
                  <a:schemeClr val="bg1"/>
                </a:solidFill>
              </a:rPr>
              <a:t>operations when called </a:t>
            </a:r>
            <a:r>
              <a:rPr lang="en-US" dirty="0" smtClean="0">
                <a:solidFill>
                  <a:schemeClr val="bg1"/>
                </a:solidFill>
              </a:rPr>
              <a:t>:</a:t>
            </a:r>
          </a:p>
          <a:p>
            <a:r>
              <a:rPr lang="en-US" dirty="0" smtClean="0">
                <a:solidFill>
                  <a:schemeClr val="bg1"/>
                </a:solidFill>
              </a:rPr>
              <a:t>Call the function </a:t>
            </a:r>
            <a:r>
              <a:rPr lang="en-US" dirty="0" smtClean="0">
                <a:solidFill>
                  <a:srgbClr val="FF0000"/>
                </a:solidFill>
              </a:rPr>
              <a:t>low()</a:t>
            </a:r>
            <a:endParaRPr lang="en-US" dirty="0">
              <a:solidFill>
                <a:srgbClr val="FF0000"/>
              </a:solidFill>
            </a:endParaRPr>
          </a:p>
          <a:p>
            <a:r>
              <a:rPr lang="en-US" dirty="0">
                <a:solidFill>
                  <a:schemeClr val="bg1"/>
                </a:solidFill>
              </a:rPr>
              <a:t>Make RED LED LOW </a:t>
            </a:r>
          </a:p>
          <a:p>
            <a:r>
              <a:rPr lang="en-US" dirty="0">
                <a:solidFill>
                  <a:schemeClr val="bg1"/>
                </a:solidFill>
              </a:rPr>
              <a:t>Make Green HIGH for 5 seconds (using delay() </a:t>
            </a:r>
            <a:r>
              <a:rPr lang="en-US" dirty="0" smtClean="0">
                <a:solidFill>
                  <a:schemeClr val="bg1"/>
                </a:solidFill>
              </a:rPr>
              <a:t>)</a:t>
            </a:r>
          </a:p>
          <a:p>
            <a:endParaRPr lang="en-US" dirty="0">
              <a:solidFill>
                <a:schemeClr val="bg1"/>
              </a:solidFill>
            </a:endParaRPr>
          </a:p>
          <a:p>
            <a:pPr marL="146050" indent="0">
              <a:buNone/>
            </a:pPr>
            <a:r>
              <a:rPr lang="en-US" dirty="0" smtClean="0">
                <a:solidFill>
                  <a:schemeClr val="bg1"/>
                </a:solidFill>
              </a:rPr>
              <a:t>3.     We make a function </a:t>
            </a:r>
            <a:r>
              <a:rPr lang="en-US" dirty="0" smtClean="0">
                <a:solidFill>
                  <a:srgbClr val="FF0000"/>
                </a:solidFill>
              </a:rPr>
              <a:t>low()  </a:t>
            </a:r>
            <a:r>
              <a:rPr lang="en-US" dirty="0" smtClean="0">
                <a:solidFill>
                  <a:schemeClr val="bg1"/>
                </a:solidFill>
              </a:rPr>
              <a:t>which is called </a:t>
            </a:r>
            <a:r>
              <a:rPr lang="en-US" dirty="0" smtClean="0">
                <a:solidFill>
                  <a:schemeClr val="bg1"/>
                </a:solidFill>
              </a:rPr>
              <a:t>when any </a:t>
            </a:r>
            <a:r>
              <a:rPr lang="en-US" dirty="0" smtClean="0">
                <a:solidFill>
                  <a:schemeClr val="bg1"/>
                </a:solidFill>
              </a:rPr>
              <a:t>of the above signal function is called .</a:t>
            </a:r>
          </a:p>
          <a:p>
            <a:pPr marL="146050" indent="0">
              <a:buNone/>
            </a:pPr>
            <a:r>
              <a:rPr lang="en-US" dirty="0" smtClean="0">
                <a:solidFill>
                  <a:schemeClr val="bg1"/>
                </a:solidFill>
              </a:rPr>
              <a:t>         Its  </a:t>
            </a:r>
            <a:r>
              <a:rPr lang="en-US" dirty="0" smtClean="0"/>
              <a:t>function is  </a:t>
            </a:r>
            <a:r>
              <a:rPr lang="en-US" dirty="0"/>
              <a:t>to make all LED's LOW except RED one's.</a:t>
            </a:r>
          </a:p>
          <a:p>
            <a:pPr marL="146050" indent="0">
              <a:buNone/>
            </a:pPr>
            <a:endParaRPr lang="en-IN" i="1" dirty="0">
              <a:solidFill>
                <a:srgbClr val="FF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9999" y="421251"/>
            <a:ext cx="3798900" cy="1493100"/>
          </a:xfrm>
        </p:spPr>
        <p:txBody>
          <a:bodyPr/>
          <a:lstStyle/>
          <a:p>
            <a:r>
              <a:rPr lang="en-GB" dirty="0"/>
              <a:t>PSEUDOCODE</a:t>
            </a:r>
            <a:endParaRPr lang="en-IN" dirty="0"/>
          </a:p>
        </p:txBody>
      </p:sp>
      <p:sp>
        <p:nvSpPr>
          <p:cNvPr id="3" name="Text Placeholder 2"/>
          <p:cNvSpPr>
            <a:spLocks noGrp="1"/>
          </p:cNvSpPr>
          <p:nvPr>
            <p:ph type="body" idx="1"/>
          </p:nvPr>
        </p:nvSpPr>
        <p:spPr>
          <a:xfrm>
            <a:off x="1269999" y="1100029"/>
            <a:ext cx="7468366" cy="3946359"/>
          </a:xfrm>
        </p:spPr>
        <p:txBody>
          <a:bodyPr/>
          <a:lstStyle/>
          <a:p>
            <a:pPr marL="146050" indent="0">
              <a:buNone/>
            </a:pPr>
            <a:r>
              <a:rPr lang="en-IN" dirty="0"/>
              <a:t>4</a:t>
            </a:r>
            <a:r>
              <a:rPr lang="en-IN" dirty="0" smtClean="0"/>
              <a:t> .    Read from the 4 sensors using the </a:t>
            </a:r>
            <a:r>
              <a:rPr lang="en-IN" dirty="0" err="1" smtClean="0">
                <a:solidFill>
                  <a:srgbClr val="FF0000"/>
                </a:solidFill>
              </a:rPr>
              <a:t>softInterr</a:t>
            </a:r>
            <a:r>
              <a:rPr lang="en-IN" dirty="0" smtClean="0">
                <a:solidFill>
                  <a:srgbClr val="FF0000"/>
                </a:solidFill>
              </a:rPr>
              <a:t>() </a:t>
            </a:r>
            <a:r>
              <a:rPr lang="en-IN" dirty="0" smtClean="0"/>
              <a:t>function and store </a:t>
            </a:r>
            <a:r>
              <a:rPr lang="en-IN" dirty="0" smtClean="0"/>
              <a:t>the density </a:t>
            </a:r>
            <a:r>
              <a:rPr lang="en-IN" dirty="0" smtClean="0"/>
              <a:t>values in variables  </a:t>
            </a:r>
          </a:p>
          <a:p>
            <a:pPr marL="146050" indent="0">
              <a:buNone/>
            </a:pPr>
            <a:r>
              <a:rPr lang="en-IN" dirty="0">
                <a:solidFill>
                  <a:srgbClr val="FF0000"/>
                </a:solidFill>
              </a:rPr>
              <a:t> </a:t>
            </a:r>
            <a:r>
              <a:rPr lang="en-IN" dirty="0" smtClean="0">
                <a:solidFill>
                  <a:srgbClr val="FF0000"/>
                </a:solidFill>
              </a:rPr>
              <a:t>        d1 ,  d2 , d3 , d4  </a:t>
            </a:r>
            <a:r>
              <a:rPr lang="en-IN" dirty="0" smtClean="0">
                <a:solidFill>
                  <a:schemeClr val="bg1"/>
                </a:solidFill>
              </a:rPr>
              <a:t>f</a:t>
            </a:r>
            <a:r>
              <a:rPr lang="en-IN" dirty="0" smtClean="0"/>
              <a:t>or each signal and print them using </a:t>
            </a:r>
            <a:r>
              <a:rPr lang="en-IN" dirty="0"/>
              <a:t> </a:t>
            </a:r>
            <a:r>
              <a:rPr lang="en-IN" dirty="0" smtClean="0"/>
              <a:t>:</a:t>
            </a:r>
          </a:p>
          <a:p>
            <a:pPr marL="146050" indent="0">
              <a:buNone/>
            </a:pPr>
            <a:r>
              <a:rPr lang="en-IN" dirty="0">
                <a:solidFill>
                  <a:srgbClr val="FF0000"/>
                </a:solidFill>
              </a:rPr>
              <a:t> </a:t>
            </a:r>
            <a:r>
              <a:rPr lang="en-IN" dirty="0" smtClean="0">
                <a:solidFill>
                  <a:srgbClr val="FF0000"/>
                </a:solidFill>
              </a:rPr>
              <a:t>         </a:t>
            </a:r>
            <a:r>
              <a:rPr lang="en-IN" b="1" dirty="0" err="1">
                <a:solidFill>
                  <a:srgbClr val="FF0000"/>
                </a:solidFill>
              </a:rPr>
              <a:t>Serial</a:t>
            </a:r>
            <a:r>
              <a:rPr lang="en-IN" dirty="0" err="1">
                <a:solidFill>
                  <a:srgbClr val="FF0000"/>
                </a:solidFill>
              </a:rPr>
              <a:t>.print</a:t>
            </a:r>
            <a:r>
              <a:rPr lang="en-IN" dirty="0">
                <a:solidFill>
                  <a:srgbClr val="FF0000"/>
                </a:solidFill>
              </a:rPr>
              <a:t>(" </a:t>
            </a:r>
            <a:r>
              <a:rPr lang="en-IN" dirty="0" smtClean="0">
                <a:solidFill>
                  <a:srgbClr val="FF0000"/>
                </a:solidFill>
              </a:rPr>
              <a:t>S1</a:t>
            </a:r>
            <a:r>
              <a:rPr lang="en-IN" dirty="0">
                <a:solidFill>
                  <a:srgbClr val="FF0000"/>
                </a:solidFill>
              </a:rPr>
              <a:t>: ");</a:t>
            </a:r>
          </a:p>
          <a:p>
            <a:pPr marL="146050" indent="0">
              <a:buNone/>
            </a:pPr>
            <a:r>
              <a:rPr lang="en-IN" dirty="0">
                <a:solidFill>
                  <a:srgbClr val="FF0000"/>
                </a:solidFill>
              </a:rPr>
              <a:t>  </a:t>
            </a:r>
            <a:r>
              <a:rPr lang="en-IN" dirty="0" smtClean="0">
                <a:solidFill>
                  <a:srgbClr val="FF0000"/>
                </a:solidFill>
              </a:rPr>
              <a:t>       </a:t>
            </a:r>
            <a:r>
              <a:rPr lang="en-IN" b="1" dirty="0" err="1" smtClean="0">
                <a:solidFill>
                  <a:srgbClr val="FF0000"/>
                </a:solidFill>
              </a:rPr>
              <a:t>Serial</a:t>
            </a:r>
            <a:r>
              <a:rPr lang="en-IN" dirty="0" err="1" smtClean="0">
                <a:solidFill>
                  <a:srgbClr val="FF0000"/>
                </a:solidFill>
              </a:rPr>
              <a:t>.print</a:t>
            </a:r>
            <a:r>
              <a:rPr lang="en-IN" dirty="0" smtClean="0">
                <a:solidFill>
                  <a:srgbClr val="FF0000"/>
                </a:solidFill>
              </a:rPr>
              <a:t>(d1</a:t>
            </a:r>
            <a:r>
              <a:rPr lang="en-IN" dirty="0">
                <a:solidFill>
                  <a:srgbClr val="FF0000"/>
                </a:solidFill>
              </a:rPr>
              <a:t>);</a:t>
            </a:r>
          </a:p>
          <a:p>
            <a:pPr marL="146050" indent="0">
              <a:buNone/>
            </a:pPr>
            <a:endParaRPr lang="en-IN" dirty="0"/>
          </a:p>
          <a:p>
            <a:pPr marL="146050" indent="0">
              <a:buNone/>
            </a:pPr>
            <a:r>
              <a:rPr lang="en-IN" dirty="0"/>
              <a:t>5</a:t>
            </a:r>
            <a:r>
              <a:rPr lang="en-IN" dirty="0" smtClean="0"/>
              <a:t>.      Determine the highest value among d1,d2,d3,d4 and call the corresponding signal function.</a:t>
            </a:r>
          </a:p>
          <a:p>
            <a:pPr marL="146050" indent="0">
              <a:buNone/>
            </a:pPr>
            <a:r>
              <a:rPr lang="en-IN" dirty="0"/>
              <a:t> </a:t>
            </a:r>
            <a:r>
              <a:rPr lang="en-IN" dirty="0" smtClean="0"/>
              <a:t>         For example if d2 is highest then </a:t>
            </a:r>
            <a:r>
              <a:rPr lang="en-IN" dirty="0" smtClean="0">
                <a:solidFill>
                  <a:srgbClr val="FF0000"/>
                </a:solidFill>
              </a:rPr>
              <a:t>signal2Function()</a:t>
            </a:r>
            <a:r>
              <a:rPr lang="en-IN" dirty="0" smtClean="0"/>
              <a:t> is called first followed by the second highest       </a:t>
            </a:r>
          </a:p>
          <a:p>
            <a:pPr marL="146050" indent="0">
              <a:buNone/>
            </a:pPr>
            <a:r>
              <a:rPr lang="en-IN" dirty="0"/>
              <a:t> </a:t>
            </a:r>
            <a:r>
              <a:rPr lang="en-IN" dirty="0" smtClean="0"/>
              <a:t>         value and so on .</a:t>
            </a:r>
          </a:p>
          <a:p>
            <a:pPr marL="146050" indent="0">
              <a:buNone/>
            </a:pPr>
            <a:endParaRPr lang="en-US" dirty="0"/>
          </a:p>
          <a:p>
            <a:pPr marL="488950" indent="-342900">
              <a:buAutoNum type="arabicPeriod" startAt="6"/>
            </a:pPr>
            <a:r>
              <a:rPr lang="en-US" dirty="0" smtClean="0"/>
              <a:t>Once the </a:t>
            </a:r>
            <a:r>
              <a:rPr lang="en-US" dirty="0" smtClean="0"/>
              <a:t>desired signal </a:t>
            </a:r>
            <a:r>
              <a:rPr lang="en-US" dirty="0" smtClean="0"/>
              <a:t>function is executed , the </a:t>
            </a:r>
            <a:r>
              <a:rPr lang="en-US" dirty="0" smtClean="0">
                <a:solidFill>
                  <a:srgbClr val="FF0000"/>
                </a:solidFill>
              </a:rPr>
              <a:t>loop() </a:t>
            </a:r>
            <a:r>
              <a:rPr lang="en-US" dirty="0" smtClean="0"/>
              <a:t>function is called . It is done to receive the sensor readings once again and to repeat step 5 .</a:t>
            </a:r>
          </a:p>
          <a:p>
            <a:pPr marL="146050" indent="0">
              <a:buNone/>
            </a:pPr>
            <a:endParaRPr lang="en-US" dirty="0" smtClean="0"/>
          </a:p>
          <a:p>
            <a:r>
              <a:rPr lang="en-US" dirty="0" smtClean="0"/>
              <a:t>  The main purpose of this step is to ensure that traffic densities are checked regularly so that    </a:t>
            </a:r>
          </a:p>
          <a:p>
            <a:pPr marL="146050" indent="0">
              <a:buNone/>
            </a:pPr>
            <a:r>
              <a:rPr lang="en-US" dirty="0"/>
              <a:t> </a:t>
            </a:r>
            <a:r>
              <a:rPr lang="en-US" dirty="0" smtClean="0"/>
              <a:t>           traffic does not increase in any lane while the loop is being executed. </a:t>
            </a:r>
            <a:endParaRPr lang="en-IN" dirty="0" smtClean="0"/>
          </a:p>
          <a:p>
            <a:pPr marL="146050" indent="0">
              <a:buNone/>
            </a:pPr>
            <a:endParaRPr lang="en-IN" dirty="0"/>
          </a:p>
          <a:p>
            <a:pPr marL="146050" indent="0">
              <a:buNone/>
            </a:pPr>
            <a:r>
              <a:rPr lang="en-IN" dirty="0" smtClean="0"/>
              <a:t> </a:t>
            </a:r>
            <a:endParaRPr lang="en-IN" dirty="0"/>
          </a:p>
        </p:txBody>
      </p:sp>
    </p:spTree>
    <p:extLst>
      <p:ext uri="{BB962C8B-B14F-4D97-AF65-F5344CB8AC3E}">
        <p14:creationId xmlns:p14="http://schemas.microsoft.com/office/powerpoint/2010/main" val="1136620873"/>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669</TotalTime>
  <Words>1013</Words>
  <Application>Microsoft Office PowerPoint</Application>
  <PresentationFormat>On-screen Show (16:9)</PresentationFormat>
  <Paragraphs>107</Paragraphs>
  <Slides>13</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Lato</vt:lpstr>
      <vt:lpstr>Wingdings</vt:lpstr>
      <vt:lpstr>Montserrat</vt:lpstr>
      <vt:lpstr>Times New Roman</vt:lpstr>
      <vt:lpstr>Focus</vt:lpstr>
      <vt:lpstr>PowerPoint Presentation</vt:lpstr>
      <vt:lpstr>Problem Statement </vt:lpstr>
      <vt:lpstr>Understanding the problems</vt:lpstr>
      <vt:lpstr>Idea And Approach</vt:lpstr>
      <vt:lpstr>Components Required </vt:lpstr>
      <vt:lpstr>CONNECTION AND CIRCUIT DIAGRAM  </vt:lpstr>
      <vt:lpstr>CONNECTION AND CIRCUIT DIAGRAM</vt:lpstr>
      <vt:lpstr>PSEUDOCODE</vt:lpstr>
      <vt:lpstr>PSEUDOCODE</vt:lpstr>
      <vt:lpstr>TAKEAWAY AND RESOURCES </vt:lpstr>
      <vt:lpstr>Prospect</vt:lpstr>
      <vt:lpstr>RESOURCES </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Subhasis Roy</dc:creator>
  <cp:lastModifiedBy>Microsoft account</cp:lastModifiedBy>
  <cp:revision>42</cp:revision>
  <dcterms:modified xsi:type="dcterms:W3CDTF">2022-02-19T14:32:46Z</dcterms:modified>
</cp:coreProperties>
</file>